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9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16"/>
  </p:notesMasterIdLst>
  <p:sldIdLst>
    <p:sldId id="273" r:id="rId2"/>
    <p:sldId id="283" r:id="rId3"/>
    <p:sldId id="284" r:id="rId4"/>
    <p:sldId id="285" r:id="rId5"/>
    <p:sldId id="286" r:id="rId6"/>
    <p:sldId id="280" r:id="rId7"/>
    <p:sldId id="277" r:id="rId8"/>
    <p:sldId id="287" r:id="rId9"/>
    <p:sldId id="289" r:id="rId10"/>
    <p:sldId id="288" r:id="rId11"/>
    <p:sldId id="290" r:id="rId12"/>
    <p:sldId id="291" r:id="rId13"/>
    <p:sldId id="292" r:id="rId14"/>
    <p:sldId id="281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FFFF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152000" cy="7315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050925" y="754063"/>
            <a:ext cx="4572000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PE" altLang="zh-CN" smtClean="0"/>
              <a:t>Click to edit Master text styles</a:t>
            </a:r>
          </a:p>
          <a:p>
            <a:pPr lvl="1"/>
            <a:r>
              <a:rPr lang="es-PE" altLang="zh-CN" smtClean="0"/>
              <a:t>Second level</a:t>
            </a:r>
          </a:p>
          <a:p>
            <a:pPr lvl="2"/>
            <a:r>
              <a:rPr lang="es-PE" altLang="zh-CN" smtClean="0"/>
              <a:t>Third level</a:t>
            </a:r>
          </a:p>
          <a:p>
            <a:pPr lvl="3"/>
            <a:r>
              <a:rPr lang="es-PE" altLang="zh-CN" smtClean="0"/>
              <a:t>Fourth level</a:t>
            </a:r>
          </a:p>
          <a:p>
            <a:pPr lvl="4"/>
            <a:r>
              <a:rPr lang="es-PE" altLang="zh-CN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8667CB-4F47-4163-AA69-3C3986102634}" type="slidenum">
              <a:rPr lang="zh-CN" altLang="en-US"/>
              <a:pPr/>
              <a:t>‹Nº›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4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s-PE" altLang="en-US"/>
              <a:t>Recuerda cambiar el nombre del IEE en esta diapositiva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PE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PE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PE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PE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PE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PE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PE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PE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PE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PE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PE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PE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PE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E" altLang="zh-C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 altLang="zh-C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0067D-EC5B-447E-9E20-53CEF98CF311}" type="slidenum">
              <a:rPr lang="es-PE" altLang="zh-CN"/>
              <a:pPr/>
              <a:t>‹Nº›</a:t>
            </a:fld>
            <a:endParaRPr lang="es-PE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E" altLang="zh-C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 altLang="zh-C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5FFA3-B01A-40BA-A4EA-CCC9930B13DC}" type="slidenum">
              <a:rPr lang="es-PE" altLang="zh-CN"/>
              <a:pPr/>
              <a:t>‹Nº›</a:t>
            </a:fld>
            <a:endParaRPr lang="es-PE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E" altLang="zh-C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 altLang="zh-C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06C36-A9AC-4D2C-A194-F22F224608C5}" type="slidenum">
              <a:rPr lang="es-PE" altLang="zh-CN"/>
              <a:pPr/>
              <a:t>‹Nº›</a:t>
            </a:fld>
            <a:endParaRPr lang="es-PE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E" altLang="zh-C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 altLang="zh-C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87888-5215-454A-8EEE-A809F27A52FE}" type="slidenum">
              <a:rPr lang="es-PE" altLang="zh-CN"/>
              <a:pPr/>
              <a:t>‹Nº›</a:t>
            </a:fld>
            <a:endParaRPr lang="es-PE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E" altLang="zh-C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 altLang="zh-C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E4F0D-9382-43C1-985E-4F3D9110CC30}" type="slidenum">
              <a:rPr lang="es-PE" altLang="zh-CN"/>
              <a:pPr/>
              <a:t>‹Nº›</a:t>
            </a:fld>
            <a:endParaRPr lang="es-PE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E" altLang="zh-C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 altLang="zh-C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0A4DE-044A-4564-BDF2-CCA74A498B52}" type="slidenum">
              <a:rPr lang="es-PE" altLang="zh-CN"/>
              <a:pPr/>
              <a:t>‹Nº›</a:t>
            </a:fld>
            <a:endParaRPr lang="es-PE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E" altLang="zh-CN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 altLang="zh-CN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C23E5-BBBA-4DBD-B355-1197E334A41E}" type="slidenum">
              <a:rPr lang="es-PE" altLang="zh-CN"/>
              <a:pPr/>
              <a:t>‹Nº›</a:t>
            </a:fld>
            <a:endParaRPr lang="es-PE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E" altLang="zh-CN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 altLang="zh-CN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78E28-900C-476D-B583-35FDC5D3ABFF}" type="slidenum">
              <a:rPr lang="es-PE" altLang="zh-CN"/>
              <a:pPr/>
              <a:t>‹Nº›</a:t>
            </a:fld>
            <a:endParaRPr lang="es-PE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E" altLang="zh-CN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 altLang="zh-C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3410F-9DBD-4471-BE2A-D7F443EE09C2}" type="slidenum">
              <a:rPr lang="es-PE" altLang="zh-CN"/>
              <a:pPr/>
              <a:t>‹Nº›</a:t>
            </a:fld>
            <a:endParaRPr lang="es-PE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E" altLang="zh-C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 altLang="zh-C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E94ED-2F31-4BEF-8C32-DBBB2B3F4189}" type="slidenum">
              <a:rPr lang="es-PE" altLang="zh-CN"/>
              <a:pPr/>
              <a:t>‹Nº›</a:t>
            </a:fld>
            <a:endParaRPr lang="es-PE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E" altLang="zh-C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 altLang="zh-C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E3288-01D1-469D-9A25-F7CF7AF43DF8}" type="slidenum">
              <a:rPr lang="es-PE" altLang="zh-CN"/>
              <a:pPr/>
              <a:t>‹Nº›</a:t>
            </a:fld>
            <a:endParaRPr lang="es-PE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PE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PE" altLang="zh-CN" smtClean="0"/>
              <a:t>Click to edit Master text styles</a:t>
            </a:r>
          </a:p>
          <a:p>
            <a:pPr lvl="1"/>
            <a:r>
              <a:rPr lang="es-PE" altLang="zh-CN" smtClean="0"/>
              <a:t>Second level</a:t>
            </a:r>
          </a:p>
          <a:p>
            <a:pPr lvl="2"/>
            <a:r>
              <a:rPr lang="es-PE" altLang="zh-CN" smtClean="0"/>
              <a:t>Third level</a:t>
            </a:r>
          </a:p>
          <a:p>
            <a:pPr lvl="3"/>
            <a:r>
              <a:rPr lang="es-PE" altLang="zh-CN" smtClean="0"/>
              <a:t>Fourth level</a:t>
            </a:r>
          </a:p>
          <a:p>
            <a:pPr lvl="4"/>
            <a:r>
              <a:rPr lang="es-PE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PE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PE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413585-F03B-451C-A250-898CF2A3D313}" type="slidenum">
              <a:rPr lang="es-PE" altLang="zh-CN"/>
              <a:pPr/>
              <a:t>‹Nº›</a:t>
            </a:fld>
            <a:endParaRPr lang="es-P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mmunication - Minim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913" y="0"/>
            <a:ext cx="9237663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1 Título"/>
          <p:cNvSpPr>
            <a:spLocks noGrp="1" noChangeArrowheads="1"/>
          </p:cNvSpPr>
          <p:nvPr/>
        </p:nvSpPr>
        <p:spPr bwMode="auto">
          <a:xfrm>
            <a:off x="682625" y="23495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PE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INTELIGENCIA </a:t>
            </a:r>
            <a:r>
              <a:rPr lang="es-PE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EN EL PROCESO DE TOMA DE </a:t>
            </a:r>
            <a:r>
              <a:rPr lang="es-PE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DECISIONES EN MATERIA DE SEGURIDAD</a:t>
            </a:r>
            <a:endParaRPr lang="es-PE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076" name="2 Subtítulo"/>
          <p:cNvSpPr>
            <a:spLocks noGrp="1" noChangeArrowheads="1"/>
          </p:cNvSpPr>
          <p:nvPr/>
        </p:nvSpPr>
        <p:spPr bwMode="auto">
          <a:xfrm>
            <a:off x="1789113" y="4373563"/>
            <a:ext cx="560863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es-PE" altLang="en-US" sz="3200" dirty="0">
              <a:solidFill>
                <a:srgbClr val="898989"/>
              </a:solidFill>
              <a:cs typeface="Arial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s-PE" altLang="en-US" sz="40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IESE</a:t>
            </a:r>
          </a:p>
          <a:p>
            <a:pPr algn="ctr">
              <a:spcBef>
                <a:spcPct val="20000"/>
              </a:spcBef>
            </a:pPr>
            <a:r>
              <a:rPr lang="es-PE" altLang="en-US" sz="16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Instituto de Estudios Estratégicos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inimal Stripes - 1920x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" y="-22225"/>
            <a:ext cx="9229725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476875" y="2524125"/>
            <a:ext cx="311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PE"/>
          </a:p>
        </p:txBody>
      </p:sp>
      <p:sp>
        <p:nvSpPr>
          <p:cNvPr id="4" name="3 CuadroTexto"/>
          <p:cNvSpPr txBox="1"/>
          <p:nvPr/>
        </p:nvSpPr>
        <p:spPr>
          <a:xfrm>
            <a:off x="500035" y="857232"/>
            <a:ext cx="85011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u="sng" dirty="0" smtClean="0">
                <a:solidFill>
                  <a:srgbClr val="FFFF00"/>
                </a:solidFill>
              </a:rPr>
              <a:t>IMPORTANCIA DE LA INTELIGENCIA EN EL PROCESO DE TOMA DE DECISIONES</a:t>
            </a:r>
            <a:endParaRPr lang="es-PE" b="1" u="sng" dirty="0" smtClean="0">
              <a:solidFill>
                <a:srgbClr val="FFFF00"/>
              </a:solidFill>
            </a:endParaRPr>
          </a:p>
          <a:p>
            <a:endParaRPr lang="es-PE" b="1" dirty="0" smtClean="0">
              <a:solidFill>
                <a:srgbClr val="FFFF00"/>
              </a:solidFill>
            </a:endParaRPr>
          </a:p>
          <a:p>
            <a:pPr algn="just"/>
            <a:r>
              <a:rPr lang="es-PE" b="1" dirty="0" smtClean="0">
                <a:solidFill>
                  <a:srgbClr val="FFFF00"/>
                </a:solidFill>
              </a:rPr>
              <a:t>Una relación de retroalimentación debe asegurar, principalmente, que la Inteligencia sirva adecuadamente al proceso de toma de decisiones y apoye sus necesidades. ¿Cómo? A través de dos sentidos:</a:t>
            </a:r>
          </a:p>
          <a:p>
            <a:pPr algn="just"/>
            <a:endParaRPr lang="es-PE" b="1" dirty="0" smtClean="0">
              <a:solidFill>
                <a:srgbClr val="FFFF00"/>
              </a:solidFill>
            </a:endParaRPr>
          </a:p>
          <a:p>
            <a:pPr marL="342900" indent="-342900" algn="just">
              <a:buAutoNum type="arabicPeriod"/>
            </a:pPr>
            <a:r>
              <a:rPr lang="es-PE" b="1" dirty="0" smtClean="0">
                <a:solidFill>
                  <a:srgbClr val="FFC000"/>
                </a:solidFill>
              </a:rPr>
              <a:t>Sentido físico – técnico</a:t>
            </a:r>
            <a:r>
              <a:rPr lang="es-PE" b="1" dirty="0" smtClean="0">
                <a:solidFill>
                  <a:srgbClr val="FFFF00"/>
                </a:solidFill>
              </a:rPr>
              <a:t>: </a:t>
            </a:r>
            <a:r>
              <a:rPr lang="es-PE" b="1" dirty="0" smtClean="0">
                <a:solidFill>
                  <a:srgbClr val="FFFF00"/>
                </a:solidFill>
              </a:rPr>
              <a:t>análisis de inteligencia debe ser entregado en tiempo al usuario correcto y de la mejor forma posible (“</a:t>
            </a:r>
            <a:r>
              <a:rPr lang="es-PE" b="1" i="1" dirty="0" err="1" smtClean="0">
                <a:solidFill>
                  <a:srgbClr val="FFFF00"/>
                </a:solidFill>
              </a:rPr>
              <a:t>packaging</a:t>
            </a:r>
            <a:r>
              <a:rPr lang="es-PE" b="1" i="1" dirty="0" smtClean="0">
                <a:solidFill>
                  <a:srgbClr val="FFFF00"/>
                </a:solidFill>
              </a:rPr>
              <a:t>”</a:t>
            </a:r>
            <a:r>
              <a:rPr lang="es-PE" b="1" dirty="0" smtClean="0">
                <a:solidFill>
                  <a:srgbClr val="FFFF00"/>
                </a:solidFill>
              </a:rPr>
              <a:t>)</a:t>
            </a:r>
          </a:p>
          <a:p>
            <a:pPr marL="342900" indent="-342900" algn="just">
              <a:buAutoNum type="arabicPeriod"/>
            </a:pPr>
            <a:endParaRPr lang="es-PE" b="1" dirty="0" smtClean="0">
              <a:solidFill>
                <a:srgbClr val="FFFF00"/>
              </a:solidFill>
            </a:endParaRPr>
          </a:p>
          <a:p>
            <a:pPr marL="342900" indent="-342900" algn="just">
              <a:buAutoNum type="arabicPeriod"/>
            </a:pPr>
            <a:r>
              <a:rPr lang="es-PE" b="1" dirty="0" smtClean="0">
                <a:solidFill>
                  <a:srgbClr val="FFC000"/>
                </a:solidFill>
              </a:rPr>
              <a:t>Sentido cognitivo</a:t>
            </a:r>
            <a:r>
              <a:rPr lang="es-PE" b="1" dirty="0" smtClean="0">
                <a:solidFill>
                  <a:srgbClr val="FFFF00"/>
                </a:solidFill>
              </a:rPr>
              <a:t>: análisis debe ser asimilado y entendido. Para ello, se requiere una interrelación permanente entre actores.</a:t>
            </a:r>
            <a:endParaRPr lang="es-PE" b="1" dirty="0" smtClean="0">
              <a:solidFill>
                <a:srgbClr val="FFFF00"/>
              </a:solidFill>
            </a:endParaRPr>
          </a:p>
          <a:p>
            <a:pPr algn="just"/>
            <a:endParaRPr lang="es-PE" b="1" dirty="0" smtClean="0">
              <a:solidFill>
                <a:srgbClr val="FFFF00"/>
              </a:solidFill>
            </a:endParaRPr>
          </a:p>
          <a:p>
            <a:pPr algn="just"/>
            <a:endParaRPr lang="es-PE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inimal Stripes - 1920x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" y="-22225"/>
            <a:ext cx="9229725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476875" y="2524125"/>
            <a:ext cx="311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PE"/>
          </a:p>
        </p:txBody>
      </p:sp>
      <p:sp>
        <p:nvSpPr>
          <p:cNvPr id="4" name="3 CuadroTexto"/>
          <p:cNvSpPr txBox="1"/>
          <p:nvPr/>
        </p:nvSpPr>
        <p:spPr>
          <a:xfrm>
            <a:off x="500035" y="857232"/>
            <a:ext cx="850112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u="sng" dirty="0" smtClean="0">
                <a:solidFill>
                  <a:srgbClr val="FFFF00"/>
                </a:solidFill>
              </a:rPr>
              <a:t>IMPORTANCIA DE LA INTELIGENCIA EN EL PROCESO DE TOMA DE DECISIONES</a:t>
            </a:r>
            <a:endParaRPr lang="es-PE" b="1" u="sng" dirty="0" smtClean="0">
              <a:solidFill>
                <a:srgbClr val="FFFF00"/>
              </a:solidFill>
            </a:endParaRPr>
          </a:p>
          <a:p>
            <a:endParaRPr lang="es-PE" b="1" dirty="0" smtClean="0">
              <a:solidFill>
                <a:srgbClr val="FFFF00"/>
              </a:solidFill>
            </a:endParaRPr>
          </a:p>
          <a:p>
            <a:pPr algn="just"/>
            <a:r>
              <a:rPr lang="es-PE" b="1" dirty="0" smtClean="0">
                <a:solidFill>
                  <a:srgbClr val="FFFF00"/>
                </a:solidFill>
              </a:rPr>
              <a:t>Es importante que los analistas o directores de Inteligencia participen en las consultas de toma de decisione</a:t>
            </a:r>
            <a:r>
              <a:rPr lang="es-PE" b="1" dirty="0" smtClean="0">
                <a:solidFill>
                  <a:srgbClr val="FFFF00"/>
                </a:solidFill>
              </a:rPr>
              <a:t>s en materia de seguridad y defensa. Para ello, el </a:t>
            </a:r>
            <a:r>
              <a:rPr lang="es-PE" b="1" dirty="0" err="1" smtClean="0">
                <a:solidFill>
                  <a:srgbClr val="FFC000"/>
                </a:solidFill>
              </a:rPr>
              <a:t>approach</a:t>
            </a:r>
            <a:r>
              <a:rPr lang="es-PE" b="1" dirty="0" smtClean="0">
                <a:solidFill>
                  <a:srgbClr val="FFFF00"/>
                </a:solidFill>
              </a:rPr>
              <a:t> podría ser el siguiente</a:t>
            </a:r>
            <a:endParaRPr lang="es-PE" b="1" dirty="0" smtClean="0">
              <a:solidFill>
                <a:srgbClr val="FFFF00"/>
              </a:solidFill>
            </a:endParaRPr>
          </a:p>
          <a:p>
            <a:pPr algn="just"/>
            <a:endParaRPr lang="es-PE" b="1" dirty="0" smtClean="0">
              <a:solidFill>
                <a:srgbClr val="FFFF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s-PE" b="1" dirty="0" smtClean="0">
                <a:solidFill>
                  <a:srgbClr val="FFFF00"/>
                </a:solidFill>
              </a:rPr>
              <a:t>Toda discusión sobre políticas de seguridad debe empezar con el soporte cognitivo que provee la inteligencia. En este punto, es importante que la inteligencia presente el mapa político y social, y sus ramificaciones en relación con el asunto que se discute.</a:t>
            </a:r>
          </a:p>
          <a:p>
            <a:pPr marL="342900" indent="-342900" algn="just">
              <a:buFontTx/>
              <a:buChar char="-"/>
            </a:pPr>
            <a:endParaRPr lang="es-PE" b="1" dirty="0" smtClean="0">
              <a:solidFill>
                <a:srgbClr val="FFFF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s-PE" b="1" dirty="0" smtClean="0">
                <a:solidFill>
                  <a:srgbClr val="FFFF00"/>
                </a:solidFill>
              </a:rPr>
              <a:t>A partir de ahí, la inteligencia debe ser capaz de absolver toda pregunta que, derivada de la presentación de dicho soporte, se formule.</a:t>
            </a:r>
          </a:p>
          <a:p>
            <a:pPr marL="342900" indent="-342900" algn="just"/>
            <a:endParaRPr lang="es-PE" b="1" dirty="0" smtClean="0">
              <a:solidFill>
                <a:srgbClr val="FFFF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s-PE" b="1" dirty="0" smtClean="0">
                <a:solidFill>
                  <a:srgbClr val="FFFF00"/>
                </a:solidFill>
              </a:rPr>
              <a:t>Adicionalmente, en un segundo </a:t>
            </a:r>
            <a:r>
              <a:rPr lang="es-PE" b="1" dirty="0" err="1" smtClean="0">
                <a:solidFill>
                  <a:srgbClr val="FFFF00"/>
                </a:solidFill>
              </a:rPr>
              <a:t>estadío</a:t>
            </a:r>
            <a:r>
              <a:rPr lang="es-PE" b="1" dirty="0" smtClean="0">
                <a:solidFill>
                  <a:srgbClr val="FFFF00"/>
                </a:solidFill>
              </a:rPr>
              <a:t>, cuando la decisión ya se ha tomado, la inteligencia debe ser capaz de proveer </a:t>
            </a:r>
            <a:r>
              <a:rPr lang="es-PE" b="1" dirty="0" err="1" smtClean="0">
                <a:solidFill>
                  <a:srgbClr val="FFC000"/>
                </a:solidFill>
              </a:rPr>
              <a:t>feedback</a:t>
            </a:r>
            <a:r>
              <a:rPr lang="es-PE" b="1" dirty="0" smtClean="0">
                <a:solidFill>
                  <a:srgbClr val="FFFF00"/>
                </a:solidFill>
              </a:rPr>
              <a:t> y de intentar sostener el proceso con los estimados de las eventuales respuestas (positivas o negativas) que diversos factores hayan desarrollado sobre dicha política.</a:t>
            </a:r>
          </a:p>
          <a:p>
            <a:pPr marL="342900" indent="-342900" algn="just">
              <a:buFontTx/>
              <a:buChar char="-"/>
            </a:pPr>
            <a:endParaRPr lang="es-PE" b="1" dirty="0" smtClean="0">
              <a:solidFill>
                <a:srgbClr val="FFFF00"/>
              </a:solidFill>
            </a:endParaRPr>
          </a:p>
          <a:p>
            <a:pPr marL="342900" indent="-342900" algn="just">
              <a:buFontTx/>
              <a:buChar char="-"/>
            </a:pPr>
            <a:endParaRPr lang="es-PE" b="1" dirty="0" smtClean="0">
              <a:solidFill>
                <a:srgbClr val="FFFF00"/>
              </a:solidFill>
            </a:endParaRPr>
          </a:p>
          <a:p>
            <a:pPr algn="just"/>
            <a:endParaRPr lang="es-PE" b="1" dirty="0" smtClean="0">
              <a:solidFill>
                <a:srgbClr val="FFFF00"/>
              </a:solidFill>
            </a:endParaRPr>
          </a:p>
          <a:p>
            <a:pPr algn="just"/>
            <a:endParaRPr lang="es-PE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inimal Stripes - 1920x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" y="-22225"/>
            <a:ext cx="9229725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476875" y="2524125"/>
            <a:ext cx="311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PE"/>
          </a:p>
        </p:txBody>
      </p:sp>
      <p:sp>
        <p:nvSpPr>
          <p:cNvPr id="4" name="3 CuadroTexto"/>
          <p:cNvSpPr txBox="1"/>
          <p:nvPr/>
        </p:nvSpPr>
        <p:spPr>
          <a:xfrm>
            <a:off x="500035" y="857232"/>
            <a:ext cx="850112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u="sng" dirty="0" smtClean="0">
                <a:solidFill>
                  <a:srgbClr val="FFFF00"/>
                </a:solidFill>
              </a:rPr>
              <a:t>CONCLUSIONES:</a:t>
            </a:r>
            <a:endParaRPr lang="es-PE" b="1" u="sng" dirty="0" smtClean="0">
              <a:solidFill>
                <a:srgbClr val="FFFF00"/>
              </a:solidFill>
            </a:endParaRPr>
          </a:p>
          <a:p>
            <a:endParaRPr lang="es-PE" b="1" dirty="0" smtClean="0">
              <a:solidFill>
                <a:srgbClr val="FFFF00"/>
              </a:solidFill>
            </a:endParaRPr>
          </a:p>
          <a:p>
            <a:pPr algn="just"/>
            <a:endParaRPr lang="es-PE" b="1" dirty="0" smtClean="0">
              <a:solidFill>
                <a:srgbClr val="FFFF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s-PE" b="1" dirty="0" smtClean="0">
                <a:solidFill>
                  <a:srgbClr val="FFFF00"/>
                </a:solidFill>
              </a:rPr>
              <a:t>La Inteligencia Estratégica, en tanto concepto tridimensional que abarca un proceso, un producto y una organización, tiene su razón de ser en darle soporte cognitivo a los tomadores de decisiones. El ciclo de la inteligencia es un proceso típico de Gestión del Conocimiento, que se desarrolla dependiendo de los caracteres peculiares de cada organización.</a:t>
            </a:r>
          </a:p>
          <a:p>
            <a:pPr marL="342900" indent="-342900" algn="just">
              <a:buFontTx/>
              <a:buChar char="-"/>
            </a:pPr>
            <a:r>
              <a:rPr lang="es-PE" b="1" dirty="0" smtClean="0">
                <a:solidFill>
                  <a:srgbClr val="FFFF00"/>
                </a:solidFill>
              </a:rPr>
              <a:t>La relación entre la Inteligencia y los Tomadores de Decisiones es y ha sido tradicionalmente una relación conflictiva, de mutuo desinterés. Acercar a estos dos actores sobre la base del interés propio coadyuva al beneficio común.</a:t>
            </a:r>
          </a:p>
          <a:p>
            <a:pPr marL="342900" indent="-342900" algn="just">
              <a:buFontTx/>
              <a:buChar char="-"/>
            </a:pPr>
            <a:r>
              <a:rPr lang="es-PE" b="1" dirty="0" smtClean="0">
                <a:solidFill>
                  <a:srgbClr val="FFFF00"/>
                </a:solidFill>
              </a:rPr>
              <a:t>Desde el punto de vista de la Inteligencia existen mecanismos para lograr un relacionamiento fluido entre ésta y los tomadores de decisiones. Identificar los principales </a:t>
            </a:r>
            <a:r>
              <a:rPr lang="es-PE" b="1" dirty="0" err="1" smtClean="0">
                <a:solidFill>
                  <a:srgbClr val="FFFF00"/>
                </a:solidFill>
              </a:rPr>
              <a:t>policymakers</a:t>
            </a:r>
            <a:r>
              <a:rPr lang="es-PE" b="1" dirty="0" smtClean="0">
                <a:solidFill>
                  <a:srgbClr val="FFFF00"/>
                </a:solidFill>
              </a:rPr>
              <a:t>, establecer lazos y adecuar la inteligencia al gusto del usuario (evitando caer en la politización) constituyen algunos   </a:t>
            </a:r>
          </a:p>
          <a:p>
            <a:pPr marL="342900" indent="-342900" algn="just">
              <a:buFontTx/>
              <a:buChar char="-"/>
            </a:pPr>
            <a:endParaRPr lang="es-PE" b="1" dirty="0" smtClean="0">
              <a:solidFill>
                <a:srgbClr val="FFFF00"/>
              </a:solidFill>
            </a:endParaRPr>
          </a:p>
          <a:p>
            <a:pPr algn="just"/>
            <a:endParaRPr lang="es-PE" b="1" dirty="0" smtClean="0">
              <a:solidFill>
                <a:srgbClr val="FFFF00"/>
              </a:solidFill>
            </a:endParaRPr>
          </a:p>
          <a:p>
            <a:pPr algn="just"/>
            <a:endParaRPr lang="es-PE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inimal Stripes - 1920x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" y="-22225"/>
            <a:ext cx="9229725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476875" y="2524125"/>
            <a:ext cx="311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PE"/>
          </a:p>
        </p:txBody>
      </p:sp>
      <p:sp>
        <p:nvSpPr>
          <p:cNvPr id="4" name="3 CuadroTexto"/>
          <p:cNvSpPr txBox="1"/>
          <p:nvPr/>
        </p:nvSpPr>
        <p:spPr>
          <a:xfrm>
            <a:off x="500035" y="857232"/>
            <a:ext cx="85011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u="sng" dirty="0" smtClean="0">
                <a:solidFill>
                  <a:srgbClr val="FFFF00"/>
                </a:solidFill>
              </a:rPr>
              <a:t>CONCLUSIONES:</a:t>
            </a:r>
            <a:endParaRPr lang="es-PE" b="1" u="sng" dirty="0" smtClean="0">
              <a:solidFill>
                <a:srgbClr val="FFFF00"/>
              </a:solidFill>
            </a:endParaRPr>
          </a:p>
          <a:p>
            <a:endParaRPr lang="es-PE" b="1" dirty="0" smtClean="0">
              <a:solidFill>
                <a:srgbClr val="FFFF00"/>
              </a:solidFill>
            </a:endParaRPr>
          </a:p>
          <a:p>
            <a:pPr algn="just"/>
            <a:endParaRPr lang="es-PE" b="1" dirty="0" smtClean="0">
              <a:solidFill>
                <a:srgbClr val="FFFF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s-PE" b="1" dirty="0" smtClean="0">
                <a:solidFill>
                  <a:srgbClr val="FFFF00"/>
                </a:solidFill>
              </a:rPr>
              <a:t>Es primordial que la inteligencia participe al menos en los primeros momentos del proceso de toma de decisiones en materia de seguridad: brindando un soporte cognitivo a modo de mapeo político y social, al principio, y proveyendo un </a:t>
            </a:r>
            <a:r>
              <a:rPr lang="es-PE" b="1" i="1" dirty="0" err="1" smtClean="0">
                <a:solidFill>
                  <a:srgbClr val="FFFF00"/>
                </a:solidFill>
              </a:rPr>
              <a:t>feedback</a:t>
            </a:r>
            <a:r>
              <a:rPr lang="es-PE" b="1" dirty="0" smtClean="0">
                <a:solidFill>
                  <a:srgbClr val="FFFF00"/>
                </a:solidFill>
              </a:rPr>
              <a:t> que sostenga o reoriente una política ya adoptaba. </a:t>
            </a:r>
          </a:p>
          <a:p>
            <a:pPr marL="342900" indent="-342900" algn="just">
              <a:buFontTx/>
              <a:buChar char="-"/>
            </a:pPr>
            <a:endParaRPr lang="es-PE" b="1" dirty="0" smtClean="0">
              <a:solidFill>
                <a:srgbClr val="FFFF00"/>
              </a:solidFill>
            </a:endParaRPr>
          </a:p>
          <a:p>
            <a:pPr algn="just"/>
            <a:endParaRPr lang="es-PE" b="1" dirty="0" smtClean="0">
              <a:solidFill>
                <a:srgbClr val="FFFF00"/>
              </a:solidFill>
            </a:endParaRPr>
          </a:p>
          <a:p>
            <a:pPr algn="just"/>
            <a:endParaRPr lang="es-PE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inimal Stripes - 1920x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-23813"/>
            <a:ext cx="9155112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2643174" y="2786058"/>
            <a:ext cx="3993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b="1" dirty="0" smtClean="0">
                <a:solidFill>
                  <a:srgbClr val="FFFF00"/>
                </a:solidFill>
              </a:rPr>
              <a:t>MUCHAS GRACIAS</a:t>
            </a:r>
            <a:endParaRPr lang="es-PE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inimal Stripes - 1920x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-22225"/>
            <a:ext cx="9199563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CuadroTexto"/>
          <p:cNvSpPr txBox="1"/>
          <p:nvPr/>
        </p:nvSpPr>
        <p:spPr>
          <a:xfrm>
            <a:off x="357158" y="714356"/>
            <a:ext cx="878212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u="sng" dirty="0" smtClean="0">
                <a:solidFill>
                  <a:srgbClr val="FFFF00"/>
                </a:solidFill>
              </a:rPr>
              <a:t>INDICE</a:t>
            </a:r>
            <a:r>
              <a:rPr lang="es-PE" sz="2000" b="1" dirty="0" smtClean="0">
                <a:solidFill>
                  <a:srgbClr val="FFFF00"/>
                </a:solidFill>
              </a:rPr>
              <a:t> :</a:t>
            </a:r>
          </a:p>
          <a:p>
            <a:endParaRPr lang="es-PE" sz="2000" b="1" dirty="0" smtClean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r>
              <a:rPr lang="es-PE" sz="2000" b="1" dirty="0" smtClean="0">
                <a:solidFill>
                  <a:srgbClr val="FFFF00"/>
                </a:solidFill>
              </a:rPr>
              <a:t>Definición de Inteligencia</a:t>
            </a:r>
          </a:p>
          <a:p>
            <a:pPr marL="342900" indent="-342900">
              <a:buAutoNum type="arabicPeriod"/>
            </a:pPr>
            <a:endParaRPr lang="es-PE" sz="2000" b="1" dirty="0" smtClean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r>
              <a:rPr lang="es-PE" sz="2000" b="1" dirty="0" smtClean="0">
                <a:solidFill>
                  <a:srgbClr val="FFFF00"/>
                </a:solidFill>
              </a:rPr>
              <a:t>Ciclo de la Inteligencia</a:t>
            </a:r>
          </a:p>
          <a:p>
            <a:pPr marL="342900" indent="-342900">
              <a:buAutoNum type="arabicPeriod"/>
            </a:pPr>
            <a:endParaRPr lang="es-PE" sz="2000" b="1" dirty="0" smtClean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r>
              <a:rPr lang="es-PE" sz="2000" b="1" dirty="0" smtClean="0">
                <a:solidFill>
                  <a:srgbClr val="FFFF00"/>
                </a:solidFill>
              </a:rPr>
              <a:t>Relación Inteligencia – Tomadores de decisiones (</a:t>
            </a:r>
            <a:r>
              <a:rPr lang="es-PE" sz="2000" b="1" dirty="0" err="1" smtClean="0">
                <a:solidFill>
                  <a:srgbClr val="FFFF00"/>
                </a:solidFill>
              </a:rPr>
              <a:t>Policymakers</a:t>
            </a:r>
            <a:r>
              <a:rPr lang="es-PE" sz="2000" b="1" dirty="0" smtClean="0">
                <a:solidFill>
                  <a:srgbClr val="FFFF00"/>
                </a:solidFill>
              </a:rPr>
              <a:t>)</a:t>
            </a:r>
          </a:p>
          <a:p>
            <a:pPr marL="342900" indent="-342900">
              <a:buAutoNum type="arabicPeriod"/>
            </a:pPr>
            <a:endParaRPr lang="es-PE" sz="2000" b="1" dirty="0" smtClean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r>
              <a:rPr lang="es-PE" sz="2000" b="1" dirty="0" smtClean="0">
                <a:solidFill>
                  <a:srgbClr val="FFFF00"/>
                </a:solidFill>
              </a:rPr>
              <a:t>Importancia de la Inteligencia en el proceso de toma de decisiones</a:t>
            </a:r>
          </a:p>
          <a:p>
            <a:pPr marL="342900" indent="-342900">
              <a:buAutoNum type="arabicPeriod"/>
            </a:pPr>
            <a:endParaRPr lang="es-PE" sz="2000" b="1" dirty="0" smtClean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r>
              <a:rPr lang="es-PE" sz="2000" b="1" dirty="0" smtClean="0">
                <a:solidFill>
                  <a:srgbClr val="FFFF00"/>
                </a:solidFill>
              </a:rPr>
              <a:t>Conclusiones</a:t>
            </a:r>
          </a:p>
          <a:p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inimal Stripes - 1920x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-22225"/>
            <a:ext cx="9199563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CuadroTexto"/>
          <p:cNvSpPr txBox="1"/>
          <p:nvPr/>
        </p:nvSpPr>
        <p:spPr>
          <a:xfrm>
            <a:off x="357158" y="714356"/>
            <a:ext cx="87821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u="sng" dirty="0" smtClean="0">
                <a:solidFill>
                  <a:srgbClr val="FFFF00"/>
                </a:solidFill>
              </a:rPr>
              <a:t>DEFINICIÓN</a:t>
            </a:r>
            <a:r>
              <a:rPr lang="es-PE" sz="2800" b="1" dirty="0" smtClean="0">
                <a:solidFill>
                  <a:srgbClr val="FFFF00"/>
                </a:solidFill>
              </a:rPr>
              <a:t> </a:t>
            </a:r>
          </a:p>
          <a:p>
            <a:endParaRPr lang="es-PE" dirty="0" smtClean="0"/>
          </a:p>
          <a:p>
            <a:r>
              <a:rPr lang="es-PE" b="1" dirty="0" smtClean="0">
                <a:solidFill>
                  <a:srgbClr val="FFFF00"/>
                </a:solidFill>
              </a:rPr>
              <a:t>Inteligencia es:</a:t>
            </a:r>
          </a:p>
          <a:p>
            <a:endParaRPr lang="es-PE" b="1" dirty="0" smtClean="0">
              <a:solidFill>
                <a:srgbClr val="FFFF00"/>
              </a:solidFill>
            </a:endParaRPr>
          </a:p>
          <a:p>
            <a:r>
              <a:rPr lang="es-PE" b="1" dirty="0" smtClean="0">
                <a:solidFill>
                  <a:srgbClr val="FFFF00"/>
                </a:solidFill>
              </a:rPr>
              <a:t>“Conocimiento del Enemigo” (Troy 1991)</a:t>
            </a:r>
          </a:p>
          <a:p>
            <a:endParaRPr lang="es-PE" b="1" dirty="0" smtClean="0">
              <a:solidFill>
                <a:srgbClr val="FFFF00"/>
              </a:solidFill>
            </a:endParaRPr>
          </a:p>
          <a:p>
            <a:pPr algn="just"/>
            <a:endParaRPr lang="es-PE" b="1" dirty="0" smtClean="0">
              <a:solidFill>
                <a:srgbClr val="FFFF00"/>
              </a:solidFill>
            </a:endParaRPr>
          </a:p>
          <a:p>
            <a:pPr algn="just"/>
            <a:r>
              <a:rPr lang="es-PE" b="1" dirty="0" smtClean="0">
                <a:solidFill>
                  <a:srgbClr val="FFFF00"/>
                </a:solidFill>
              </a:rPr>
              <a:t>“Minuciosa recolección de información, análisis de los hechos utilizando diversos criterios, presentado todo de forma clara y sucinta. No es simplemente lo que un periodista serio haría si tuviese tiempo; es algo más riguroso, continuo y sobre todo operacional…” (</a:t>
            </a:r>
            <a:r>
              <a:rPr lang="es-PE" b="1" dirty="0" err="1" smtClean="0">
                <a:solidFill>
                  <a:srgbClr val="FFFF00"/>
                </a:solidFill>
              </a:rPr>
              <a:t>The</a:t>
            </a:r>
            <a:r>
              <a:rPr lang="es-PE" b="1" dirty="0" smtClean="0">
                <a:solidFill>
                  <a:srgbClr val="FFFF00"/>
                </a:solidFill>
              </a:rPr>
              <a:t> </a:t>
            </a:r>
            <a:r>
              <a:rPr lang="es-PE" b="1" dirty="0" err="1" smtClean="0">
                <a:solidFill>
                  <a:srgbClr val="FFFF00"/>
                </a:solidFill>
              </a:rPr>
              <a:t>Economist</a:t>
            </a:r>
            <a:r>
              <a:rPr lang="es-PE" b="1" dirty="0" smtClean="0">
                <a:solidFill>
                  <a:srgbClr val="FFFF00"/>
                </a:solidFill>
              </a:rPr>
              <a:t>) </a:t>
            </a:r>
          </a:p>
          <a:p>
            <a:endParaRPr lang="es-PE" b="1" dirty="0" smtClean="0">
              <a:solidFill>
                <a:srgbClr val="FFFF00"/>
              </a:solidFill>
            </a:endParaRPr>
          </a:p>
          <a:p>
            <a:endParaRPr lang="es-PE" b="1" dirty="0" smtClean="0">
              <a:solidFill>
                <a:srgbClr val="FFC000"/>
              </a:solidFill>
            </a:endParaRPr>
          </a:p>
          <a:p>
            <a:endParaRPr lang="es-PE" b="1" i="1" dirty="0" smtClean="0">
              <a:solidFill>
                <a:srgbClr val="FFC000"/>
              </a:solidFill>
            </a:endParaRPr>
          </a:p>
          <a:p>
            <a:endParaRPr lang="es-PE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inimal Stripes - 1920x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-22225"/>
            <a:ext cx="9199563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CuadroTexto"/>
          <p:cNvSpPr txBox="1"/>
          <p:nvPr/>
        </p:nvSpPr>
        <p:spPr>
          <a:xfrm>
            <a:off x="357158" y="714356"/>
            <a:ext cx="878212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u="sng" dirty="0" smtClean="0">
                <a:solidFill>
                  <a:srgbClr val="FFFF00"/>
                </a:solidFill>
              </a:rPr>
              <a:t>DEFINICIÓN</a:t>
            </a:r>
            <a:r>
              <a:rPr lang="es-PE" sz="2800" b="1" dirty="0" smtClean="0">
                <a:solidFill>
                  <a:srgbClr val="FFFF00"/>
                </a:solidFill>
              </a:rPr>
              <a:t> </a:t>
            </a:r>
          </a:p>
          <a:p>
            <a:endParaRPr lang="es-PE" dirty="0" smtClean="0"/>
          </a:p>
          <a:p>
            <a:endParaRPr lang="es-PE" b="1" dirty="0" smtClean="0">
              <a:solidFill>
                <a:srgbClr val="FFFF00"/>
              </a:solidFill>
            </a:endParaRPr>
          </a:p>
          <a:p>
            <a:endParaRPr lang="es-PE" b="1" dirty="0" smtClean="0">
              <a:solidFill>
                <a:srgbClr val="FFFF00"/>
              </a:solidFill>
            </a:endParaRPr>
          </a:p>
          <a:p>
            <a:pPr algn="just"/>
            <a:r>
              <a:rPr lang="es-PE" b="1" dirty="0" smtClean="0">
                <a:solidFill>
                  <a:srgbClr val="FF0000"/>
                </a:solidFill>
              </a:rPr>
              <a:t>Sherman Kent</a:t>
            </a:r>
            <a:r>
              <a:rPr lang="es-PE" b="1" dirty="0" smtClean="0">
                <a:solidFill>
                  <a:srgbClr val="FFFF00"/>
                </a:solidFill>
              </a:rPr>
              <a:t> la destaca como </a:t>
            </a:r>
            <a:r>
              <a:rPr lang="es-PE" b="1" i="1" dirty="0" smtClean="0">
                <a:solidFill>
                  <a:srgbClr val="FFC000"/>
                </a:solidFill>
              </a:rPr>
              <a:t>conocimiento</a:t>
            </a:r>
            <a:r>
              <a:rPr lang="es-PE" b="1" dirty="0" smtClean="0">
                <a:solidFill>
                  <a:srgbClr val="FFFF00"/>
                </a:solidFill>
              </a:rPr>
              <a:t>, como </a:t>
            </a:r>
            <a:r>
              <a:rPr lang="es-PE" b="1" i="1" dirty="0" smtClean="0">
                <a:solidFill>
                  <a:srgbClr val="FFC000"/>
                </a:solidFill>
              </a:rPr>
              <a:t>organización</a:t>
            </a:r>
            <a:r>
              <a:rPr lang="es-PE" b="1" dirty="0" smtClean="0">
                <a:solidFill>
                  <a:srgbClr val="FFFF00"/>
                </a:solidFill>
              </a:rPr>
              <a:t> y como </a:t>
            </a:r>
            <a:r>
              <a:rPr lang="es-PE" b="1" i="1" dirty="0" smtClean="0">
                <a:solidFill>
                  <a:srgbClr val="FFC000"/>
                </a:solidFill>
              </a:rPr>
              <a:t>actividad</a:t>
            </a:r>
            <a:endParaRPr lang="es-PE" b="1" dirty="0" smtClean="0">
              <a:solidFill>
                <a:srgbClr val="FFC000"/>
              </a:solidFill>
            </a:endParaRPr>
          </a:p>
          <a:p>
            <a:pPr algn="just"/>
            <a:endParaRPr lang="es-PE" b="1" dirty="0" smtClean="0">
              <a:solidFill>
                <a:srgbClr val="FFFF00"/>
              </a:solidFill>
            </a:endParaRPr>
          </a:p>
          <a:p>
            <a:pPr algn="just"/>
            <a:r>
              <a:rPr lang="es-PE" b="1" dirty="0" smtClean="0">
                <a:solidFill>
                  <a:srgbClr val="FF0000"/>
                </a:solidFill>
              </a:rPr>
              <a:t>Mark </a:t>
            </a:r>
            <a:r>
              <a:rPr lang="es-PE" b="1" dirty="0" err="1" smtClean="0">
                <a:solidFill>
                  <a:srgbClr val="FF0000"/>
                </a:solidFill>
              </a:rPr>
              <a:t>Lowenthal</a:t>
            </a:r>
            <a:r>
              <a:rPr lang="es-PE" b="1" dirty="0" smtClean="0">
                <a:solidFill>
                  <a:srgbClr val="FFFF00"/>
                </a:solidFill>
              </a:rPr>
              <a:t> adecuó la definición de Kent y calificó a la Inteligencia como un </a:t>
            </a:r>
            <a:r>
              <a:rPr lang="es-PE" b="1" i="1" dirty="0" smtClean="0">
                <a:solidFill>
                  <a:srgbClr val="FFC000"/>
                </a:solidFill>
              </a:rPr>
              <a:t>proceso</a:t>
            </a:r>
            <a:r>
              <a:rPr lang="es-PE" b="1" dirty="0" smtClean="0">
                <a:solidFill>
                  <a:srgbClr val="FFFF00"/>
                </a:solidFill>
              </a:rPr>
              <a:t>, un </a:t>
            </a:r>
            <a:r>
              <a:rPr lang="es-PE" b="1" i="1" dirty="0" smtClean="0">
                <a:solidFill>
                  <a:srgbClr val="FFC000"/>
                </a:solidFill>
              </a:rPr>
              <a:t>producto</a:t>
            </a:r>
            <a:r>
              <a:rPr lang="es-PE" b="1" dirty="0" smtClean="0">
                <a:solidFill>
                  <a:srgbClr val="FFFF00"/>
                </a:solidFill>
              </a:rPr>
              <a:t> y una </a:t>
            </a:r>
            <a:r>
              <a:rPr lang="es-PE" b="1" i="1" dirty="0" smtClean="0">
                <a:solidFill>
                  <a:srgbClr val="FFC000"/>
                </a:solidFill>
              </a:rPr>
              <a:t>organización</a:t>
            </a:r>
          </a:p>
          <a:p>
            <a:pPr algn="just"/>
            <a:endParaRPr lang="es-PE" b="1" i="1" dirty="0" smtClean="0">
              <a:solidFill>
                <a:srgbClr val="FFC000"/>
              </a:solidFill>
            </a:endParaRPr>
          </a:p>
          <a:p>
            <a:pPr algn="just"/>
            <a:r>
              <a:rPr lang="es-PE" b="1" dirty="0" smtClean="0">
                <a:solidFill>
                  <a:srgbClr val="FFFF00"/>
                </a:solidFill>
              </a:rPr>
              <a:t>Son incompletas si no se les agrega el concepto</a:t>
            </a:r>
            <a:r>
              <a:rPr lang="es-PE" b="1" i="1" dirty="0" smtClean="0">
                <a:solidFill>
                  <a:srgbClr val="FFC000"/>
                </a:solidFill>
              </a:rPr>
              <a:t> Estratégico.  </a:t>
            </a:r>
          </a:p>
          <a:p>
            <a:pPr algn="just"/>
            <a:endParaRPr lang="es-PE" b="1" i="1" dirty="0" smtClean="0">
              <a:solidFill>
                <a:srgbClr val="FFC000"/>
              </a:solidFill>
            </a:endParaRPr>
          </a:p>
          <a:p>
            <a:pPr algn="just"/>
            <a:r>
              <a:rPr lang="es-PE" b="1" i="1" dirty="0" smtClean="0">
                <a:solidFill>
                  <a:srgbClr val="FFFF00"/>
                </a:solidFill>
              </a:rPr>
              <a:t>“La Inteligencia Estratégica contribuye a través de procesos, productos y organizaciones a que los tomadores de decisiones puedan crear e implementar políticas de estado en asuntos internacionales, así como en aquellos vinculados a la seguridad y la defensa nacional” (</a:t>
            </a:r>
            <a:r>
              <a:rPr lang="es-PE" b="1" i="1" dirty="0" err="1" smtClean="0">
                <a:solidFill>
                  <a:srgbClr val="FF0000"/>
                </a:solidFill>
              </a:rPr>
              <a:t>Loch</a:t>
            </a:r>
            <a:r>
              <a:rPr lang="es-PE" b="1" i="1" dirty="0" smtClean="0">
                <a:solidFill>
                  <a:srgbClr val="FF0000"/>
                </a:solidFill>
              </a:rPr>
              <a:t> K. Johnson, </a:t>
            </a:r>
            <a:r>
              <a:rPr lang="es-PE" b="1" i="1" dirty="0" smtClean="0">
                <a:solidFill>
                  <a:srgbClr val="FF0000"/>
                </a:solidFill>
              </a:rPr>
              <a:t>James </a:t>
            </a:r>
            <a:r>
              <a:rPr lang="es-PE" b="1" i="1" dirty="0" smtClean="0">
                <a:solidFill>
                  <a:srgbClr val="FF0000"/>
                </a:solidFill>
              </a:rPr>
              <a:t>J. </a:t>
            </a:r>
            <a:r>
              <a:rPr lang="es-PE" b="1" i="1" dirty="0" err="1" smtClean="0">
                <a:solidFill>
                  <a:srgbClr val="FF0000"/>
                </a:solidFill>
              </a:rPr>
              <a:t>Wirtz</a:t>
            </a:r>
            <a:r>
              <a:rPr lang="es-PE" b="1" i="1" dirty="0" smtClean="0">
                <a:solidFill>
                  <a:srgbClr val="FFFF00"/>
                </a:solidFill>
              </a:rPr>
              <a:t>)</a:t>
            </a:r>
          </a:p>
          <a:p>
            <a:endParaRPr lang="es-PE" b="1" i="1" dirty="0" smtClean="0">
              <a:solidFill>
                <a:srgbClr val="FFC000"/>
              </a:solidFill>
            </a:endParaRPr>
          </a:p>
          <a:p>
            <a:endParaRPr lang="es-PE" b="1" i="1" dirty="0" smtClean="0">
              <a:solidFill>
                <a:srgbClr val="FFC000"/>
              </a:solidFill>
            </a:endParaRPr>
          </a:p>
          <a:p>
            <a:endParaRPr lang="es-PE" b="1" i="1" dirty="0" smtClean="0">
              <a:solidFill>
                <a:srgbClr val="FFC000"/>
              </a:solidFill>
            </a:endParaRPr>
          </a:p>
          <a:p>
            <a:endParaRPr lang="es-PE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inimal Stripes - 1920x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-22225"/>
            <a:ext cx="9199563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CuadroTexto"/>
          <p:cNvSpPr txBox="1"/>
          <p:nvPr/>
        </p:nvSpPr>
        <p:spPr>
          <a:xfrm>
            <a:off x="357158" y="714356"/>
            <a:ext cx="8782126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u="sng" dirty="0" smtClean="0">
                <a:solidFill>
                  <a:srgbClr val="FFFF00"/>
                </a:solidFill>
              </a:rPr>
              <a:t>CICLO DE LA INTELIGENCIA</a:t>
            </a:r>
            <a:r>
              <a:rPr lang="es-PE" sz="2800" b="1" dirty="0" smtClean="0">
                <a:solidFill>
                  <a:srgbClr val="FFFF00"/>
                </a:solidFill>
              </a:rPr>
              <a:t> </a:t>
            </a:r>
          </a:p>
          <a:p>
            <a:endParaRPr lang="es-PE" dirty="0" smtClean="0"/>
          </a:p>
          <a:p>
            <a:endParaRPr lang="es-PE" b="1" dirty="0" smtClean="0">
              <a:solidFill>
                <a:srgbClr val="FFFF00"/>
              </a:solidFill>
            </a:endParaRPr>
          </a:p>
          <a:p>
            <a:endParaRPr lang="es-PE" b="1" dirty="0" smtClean="0">
              <a:solidFill>
                <a:srgbClr val="FFFF00"/>
              </a:solidFill>
            </a:endParaRPr>
          </a:p>
          <a:p>
            <a:pPr algn="just"/>
            <a:r>
              <a:rPr lang="es-PE" b="1" dirty="0" smtClean="0">
                <a:solidFill>
                  <a:srgbClr val="FFFF00"/>
                </a:solidFill>
              </a:rPr>
              <a:t>“</a:t>
            </a:r>
            <a:r>
              <a:rPr lang="es-PE" b="1" dirty="0" smtClean="0">
                <a:solidFill>
                  <a:srgbClr val="FF0000"/>
                </a:solidFill>
              </a:rPr>
              <a:t>Proceso</a:t>
            </a:r>
            <a:r>
              <a:rPr lang="es-PE" b="1" dirty="0" smtClean="0">
                <a:solidFill>
                  <a:srgbClr val="FFFF00"/>
                </a:solidFill>
              </a:rPr>
              <a:t> de generación y comunicación de </a:t>
            </a:r>
            <a:r>
              <a:rPr lang="es-PE" b="1" dirty="0" smtClean="0">
                <a:solidFill>
                  <a:srgbClr val="FF0000"/>
                </a:solidFill>
              </a:rPr>
              <a:t>conocimiento</a:t>
            </a:r>
            <a:r>
              <a:rPr lang="es-PE" b="1" dirty="0" smtClean="0">
                <a:solidFill>
                  <a:srgbClr val="FFFF00"/>
                </a:solidFill>
              </a:rPr>
              <a:t> nuevo, veraz y ajustado a las necesidades y los </a:t>
            </a:r>
            <a:r>
              <a:rPr lang="es-PE" b="1" dirty="0" smtClean="0">
                <a:solidFill>
                  <a:srgbClr val="FF0000"/>
                </a:solidFill>
              </a:rPr>
              <a:t>requerimientos</a:t>
            </a:r>
            <a:r>
              <a:rPr lang="es-PE" b="1" dirty="0" smtClean="0">
                <a:solidFill>
                  <a:srgbClr val="FFFF00"/>
                </a:solidFill>
              </a:rPr>
              <a:t> de un usuario a partir de la obtención y la transformación de la </a:t>
            </a:r>
            <a:r>
              <a:rPr lang="es-PE" b="1" dirty="0" smtClean="0">
                <a:solidFill>
                  <a:srgbClr val="FF0000"/>
                </a:solidFill>
              </a:rPr>
              <a:t>información</a:t>
            </a:r>
            <a:r>
              <a:rPr lang="es-PE" b="1" dirty="0" smtClean="0">
                <a:solidFill>
                  <a:srgbClr val="FFFF00"/>
                </a:solidFill>
              </a:rPr>
              <a:t> apropiada. </a:t>
            </a:r>
            <a:r>
              <a:rPr lang="es-PE" b="1" dirty="0" smtClean="0">
                <a:solidFill>
                  <a:srgbClr val="FF0000"/>
                </a:solidFill>
              </a:rPr>
              <a:t>Secuencia</a:t>
            </a:r>
            <a:r>
              <a:rPr lang="es-PE" b="1" dirty="0" smtClean="0">
                <a:solidFill>
                  <a:srgbClr val="FFFF00"/>
                </a:solidFill>
              </a:rPr>
              <a:t> de actividades mediante las que se obtiene información que se convierte en conocimiento (inteligencia) que se pone a disposición de un </a:t>
            </a:r>
            <a:r>
              <a:rPr lang="es-PE" b="1" dirty="0" smtClean="0">
                <a:solidFill>
                  <a:srgbClr val="FF0000"/>
                </a:solidFill>
              </a:rPr>
              <a:t>usuario</a:t>
            </a:r>
            <a:r>
              <a:rPr lang="es-PE" b="1" dirty="0" smtClean="0">
                <a:solidFill>
                  <a:srgbClr val="FFFF00"/>
                </a:solidFill>
              </a:rPr>
              <a:t>.” </a:t>
            </a:r>
            <a:r>
              <a:rPr lang="es-PE" sz="1400" b="1" dirty="0" smtClean="0">
                <a:solidFill>
                  <a:srgbClr val="FFFF00"/>
                </a:solidFill>
              </a:rPr>
              <a:t>(Glosario de Inteligencia, Min. Defensa de España)</a:t>
            </a:r>
          </a:p>
          <a:p>
            <a:pPr algn="just"/>
            <a:endParaRPr lang="es-PE" sz="1400" b="1" dirty="0" smtClean="0">
              <a:solidFill>
                <a:srgbClr val="FF0000"/>
              </a:solidFill>
            </a:endParaRPr>
          </a:p>
          <a:p>
            <a:pPr algn="just"/>
            <a:r>
              <a:rPr lang="es-PE" b="1" dirty="0" smtClean="0">
                <a:solidFill>
                  <a:srgbClr val="FFFF00"/>
                </a:solidFill>
              </a:rPr>
              <a:t>Está compuesto de diversas fases:</a:t>
            </a:r>
          </a:p>
          <a:p>
            <a:pPr algn="just"/>
            <a:endParaRPr lang="es-PE" b="1" dirty="0" smtClean="0">
              <a:solidFill>
                <a:srgbClr val="FFFF00"/>
              </a:solidFill>
            </a:endParaRPr>
          </a:p>
          <a:p>
            <a:pPr algn="just"/>
            <a:r>
              <a:rPr lang="es-PE" b="1" dirty="0" smtClean="0">
                <a:solidFill>
                  <a:srgbClr val="FF0000"/>
                </a:solidFill>
              </a:rPr>
              <a:t>CIA</a:t>
            </a:r>
            <a:r>
              <a:rPr lang="es-PE" b="1" dirty="0" smtClean="0">
                <a:solidFill>
                  <a:srgbClr val="FFFF00"/>
                </a:solidFill>
              </a:rPr>
              <a:t>, 5 fases: dirección, colecta, procesamiento, producción y diseminación</a:t>
            </a:r>
          </a:p>
          <a:p>
            <a:pPr algn="just"/>
            <a:r>
              <a:rPr lang="es-PE" b="1" dirty="0" smtClean="0">
                <a:solidFill>
                  <a:srgbClr val="FF0000"/>
                </a:solidFill>
              </a:rPr>
              <a:t>OTAN</a:t>
            </a:r>
            <a:r>
              <a:rPr lang="es-PE" b="1" dirty="0" smtClean="0">
                <a:solidFill>
                  <a:srgbClr val="FFFF00"/>
                </a:solidFill>
              </a:rPr>
              <a:t>, 4 fases: dirección, recolección, procesamiento y diseminación</a:t>
            </a:r>
          </a:p>
          <a:p>
            <a:pPr algn="just"/>
            <a:r>
              <a:rPr lang="es-PE" b="1" dirty="0" smtClean="0">
                <a:solidFill>
                  <a:srgbClr val="FF0000"/>
                </a:solidFill>
              </a:rPr>
              <a:t>CNI</a:t>
            </a:r>
            <a:r>
              <a:rPr lang="es-PE" b="1" dirty="0" smtClean="0">
                <a:solidFill>
                  <a:srgbClr val="FFFF00"/>
                </a:solidFill>
              </a:rPr>
              <a:t>, 4 fases: dirección, obtención, elaboración y difusión</a:t>
            </a:r>
          </a:p>
          <a:p>
            <a:pPr algn="just"/>
            <a:r>
              <a:rPr lang="es-PE" b="1" dirty="0" smtClean="0">
                <a:solidFill>
                  <a:srgbClr val="FF0000"/>
                </a:solidFill>
              </a:rPr>
              <a:t>DINI</a:t>
            </a:r>
            <a:r>
              <a:rPr lang="es-PE" b="1" dirty="0" smtClean="0">
                <a:solidFill>
                  <a:srgbClr val="FFFF00"/>
                </a:solidFill>
              </a:rPr>
              <a:t>, 6 fases: dirección, coordinación, centralización, integración,</a:t>
            </a:r>
          </a:p>
          <a:p>
            <a:pPr algn="just"/>
            <a:r>
              <a:rPr lang="es-PE" b="1" dirty="0" smtClean="0">
                <a:solidFill>
                  <a:srgbClr val="FFFF00"/>
                </a:solidFill>
              </a:rPr>
              <a:t>                       procesamiento, </a:t>
            </a:r>
            <a:r>
              <a:rPr lang="es-PE" b="1" dirty="0" smtClean="0">
                <a:solidFill>
                  <a:srgbClr val="FFFF00"/>
                </a:solidFill>
              </a:rPr>
              <a:t>difusión</a:t>
            </a:r>
            <a:endParaRPr lang="es-PE" b="1" dirty="0" smtClean="0">
              <a:solidFill>
                <a:srgbClr val="FFFF00"/>
              </a:solidFill>
            </a:endParaRPr>
          </a:p>
          <a:p>
            <a:pPr algn="just"/>
            <a:endParaRPr lang="es-PE" sz="1400" b="1" dirty="0" smtClean="0">
              <a:solidFill>
                <a:srgbClr val="FF0000"/>
              </a:solidFill>
            </a:endParaRPr>
          </a:p>
          <a:p>
            <a:pPr algn="just"/>
            <a:endParaRPr lang="es-PE" sz="1400" b="1" dirty="0" smtClean="0">
              <a:solidFill>
                <a:srgbClr val="FF0000"/>
              </a:solidFill>
            </a:endParaRPr>
          </a:p>
          <a:p>
            <a:pPr algn="just"/>
            <a:endParaRPr lang="es-PE" b="1" i="1" dirty="0" smtClean="0">
              <a:solidFill>
                <a:srgbClr val="FFFF00"/>
              </a:solidFill>
            </a:endParaRPr>
          </a:p>
          <a:p>
            <a:pPr algn="just"/>
            <a:endParaRPr lang="es-PE" b="1" i="1" dirty="0" smtClean="0">
              <a:solidFill>
                <a:srgbClr val="FFFF00"/>
              </a:solidFill>
            </a:endParaRPr>
          </a:p>
          <a:p>
            <a:endParaRPr lang="es-PE" b="1" i="1" dirty="0" smtClean="0">
              <a:solidFill>
                <a:srgbClr val="FFC000"/>
              </a:solidFill>
            </a:endParaRPr>
          </a:p>
          <a:p>
            <a:endParaRPr lang="es-PE" b="1" i="1" dirty="0" smtClean="0">
              <a:solidFill>
                <a:srgbClr val="FFC000"/>
              </a:solidFill>
            </a:endParaRPr>
          </a:p>
          <a:p>
            <a:endParaRPr lang="es-PE" b="1" i="1" dirty="0" smtClean="0">
              <a:solidFill>
                <a:srgbClr val="FFC000"/>
              </a:solidFill>
            </a:endParaRPr>
          </a:p>
          <a:p>
            <a:endParaRPr lang="es-PE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inimal Stripes - 1920x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0"/>
            <a:ext cx="91471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44525" y="314325"/>
            <a:ext cx="50973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PE" altLang="en-US" sz="2800" b="1" u="sng" dirty="0" smtClean="0">
                <a:solidFill>
                  <a:srgbClr val="FFFF00"/>
                </a:solidFill>
              </a:rPr>
              <a:t>CICLO </a:t>
            </a:r>
            <a:r>
              <a:rPr lang="es-PE" altLang="en-US" sz="2800" b="1" u="sng" dirty="0">
                <a:solidFill>
                  <a:srgbClr val="FFFF00"/>
                </a:solidFill>
              </a:rPr>
              <a:t>DE LA INTELIGENCIA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000125" y="1382713"/>
            <a:ext cx="2524125" cy="3465512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s-PE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30225" y="884238"/>
            <a:ext cx="33954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PE" altLang="en-US" sz="2400" b="1" dirty="0">
                <a:solidFill>
                  <a:srgbClr val="FFFF00"/>
                </a:solidFill>
              </a:rPr>
              <a:t>Plano </a:t>
            </a:r>
            <a:r>
              <a:rPr lang="es-PE" altLang="en-US" sz="2400" b="1" dirty="0" smtClean="0">
                <a:solidFill>
                  <a:srgbClr val="FFFF00"/>
                </a:solidFill>
              </a:rPr>
              <a:t>Epistemológico</a:t>
            </a:r>
            <a:endParaRPr lang="es-PE" altLang="en-US" sz="2400" b="1" dirty="0">
              <a:solidFill>
                <a:srgbClr val="FFFF00"/>
              </a:solidFill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371600" y="1768475"/>
            <a:ext cx="1490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PE" altLang="en-US" b="1">
                <a:solidFill>
                  <a:srgbClr val="FFFF00"/>
                </a:solidFill>
              </a:rPr>
              <a:t>Prospectivo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443038" y="2865438"/>
            <a:ext cx="13890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PE" altLang="en-US" b="1">
                <a:solidFill>
                  <a:srgbClr val="FFFF00"/>
                </a:solidFill>
              </a:rPr>
              <a:t>Explicativo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385888" y="3978275"/>
            <a:ext cx="14271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PE" altLang="en-US" b="1">
                <a:solidFill>
                  <a:srgbClr val="FFFF00"/>
                </a:solidFill>
              </a:rPr>
              <a:t>Descriptivo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985838" y="6173788"/>
            <a:ext cx="7272337" cy="484187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s-PE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3395663" y="5718175"/>
            <a:ext cx="2532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PE" altLang="en-US" sz="2400" b="1">
                <a:solidFill>
                  <a:srgbClr val="FFFF00"/>
                </a:solidFill>
              </a:rPr>
              <a:t>Plano Funcional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257300" y="6259513"/>
            <a:ext cx="1518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PE" altLang="en-US" b="1" dirty="0" smtClean="0">
                <a:solidFill>
                  <a:srgbClr val="FFFF00"/>
                </a:solidFill>
              </a:rPr>
              <a:t>Operacional</a:t>
            </a:r>
            <a:endParaRPr lang="es-PE" altLang="en-US" b="1" dirty="0">
              <a:solidFill>
                <a:srgbClr val="FFFF00"/>
              </a:solidFill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4008049" y="6230938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PE" altLang="en-US" b="1" dirty="0" smtClean="0">
                <a:solidFill>
                  <a:srgbClr val="FFFF00"/>
                </a:solidFill>
              </a:rPr>
              <a:t>Táctico</a:t>
            </a:r>
            <a:endParaRPr lang="es-PE" altLang="en-US" b="1" dirty="0">
              <a:solidFill>
                <a:srgbClr val="FFFF00"/>
              </a:solidFill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6303963" y="6245225"/>
            <a:ext cx="14271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PE" altLang="en-US" b="1">
                <a:solidFill>
                  <a:srgbClr val="FFFF00"/>
                </a:solidFill>
              </a:rPr>
              <a:t>Estratégico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5178425" y="855663"/>
            <a:ext cx="3125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PE" altLang="en-US" sz="2400" b="1">
                <a:solidFill>
                  <a:srgbClr val="FFFF00"/>
                </a:solidFill>
              </a:rPr>
              <a:t>Ciclo de Inteligencia</a:t>
            </a:r>
          </a:p>
        </p:txBody>
      </p:sp>
      <p:pic>
        <p:nvPicPr>
          <p:cNvPr id="1026" name="Picture 2" descr="C:\Users\Cecilia\Pictures\Ciclo de inteligenc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142983"/>
            <a:ext cx="4857784" cy="4429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inimal Stripes - 1920x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" y="-22225"/>
            <a:ext cx="9229725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476875" y="2524125"/>
            <a:ext cx="311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PE"/>
          </a:p>
        </p:txBody>
      </p:sp>
      <p:sp>
        <p:nvSpPr>
          <p:cNvPr id="4" name="3 CuadroTexto"/>
          <p:cNvSpPr txBox="1"/>
          <p:nvPr/>
        </p:nvSpPr>
        <p:spPr>
          <a:xfrm>
            <a:off x="500035" y="857232"/>
            <a:ext cx="850112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u="sng" dirty="0" smtClean="0">
                <a:solidFill>
                  <a:srgbClr val="FFFF00"/>
                </a:solidFill>
              </a:rPr>
              <a:t>RELACIÓN ENTRE INTELIGENCIA Y TOMADORES DE DECISIONES</a:t>
            </a:r>
          </a:p>
          <a:p>
            <a:endParaRPr lang="es-PE" b="1" dirty="0" smtClean="0">
              <a:solidFill>
                <a:srgbClr val="FFFF00"/>
              </a:solidFill>
            </a:endParaRPr>
          </a:p>
          <a:p>
            <a:endParaRPr lang="es-PE" b="1" dirty="0" smtClean="0">
              <a:solidFill>
                <a:srgbClr val="FFFF00"/>
              </a:solidFill>
            </a:endParaRPr>
          </a:p>
          <a:p>
            <a:pPr algn="just"/>
            <a:r>
              <a:rPr lang="es-PE" b="1" dirty="0" smtClean="0">
                <a:solidFill>
                  <a:srgbClr val="FFFF00"/>
                </a:solidFill>
              </a:rPr>
              <a:t>“No existe fase en el negocio de la inteligencia que sea más importante que la </a:t>
            </a:r>
            <a:r>
              <a:rPr lang="es-PE" b="1" dirty="0" smtClean="0">
                <a:solidFill>
                  <a:srgbClr val="FF0000"/>
                </a:solidFill>
              </a:rPr>
              <a:t>correcta</a:t>
            </a:r>
            <a:r>
              <a:rPr lang="es-PE" b="1" dirty="0" smtClean="0">
                <a:solidFill>
                  <a:srgbClr val="FFFF00"/>
                </a:solidFill>
              </a:rPr>
              <a:t> relación entre la inteligencia misma y la gente que </a:t>
            </a:r>
            <a:r>
              <a:rPr lang="es-PE" b="1" dirty="0" smtClean="0">
                <a:solidFill>
                  <a:srgbClr val="FF0000"/>
                </a:solidFill>
              </a:rPr>
              <a:t>utiliza</a:t>
            </a:r>
            <a:r>
              <a:rPr lang="es-PE" b="1" dirty="0" smtClean="0">
                <a:solidFill>
                  <a:srgbClr val="FFFF00"/>
                </a:solidFill>
              </a:rPr>
              <a:t> sus productos. Curiosamente, esta relación, que uno podría esperar se establezca </a:t>
            </a:r>
            <a:r>
              <a:rPr lang="es-PE" b="1" dirty="0" smtClean="0">
                <a:solidFill>
                  <a:srgbClr val="FF0000"/>
                </a:solidFill>
              </a:rPr>
              <a:t>automáticamente</a:t>
            </a:r>
            <a:r>
              <a:rPr lang="es-PE" b="1" dirty="0" smtClean="0">
                <a:solidFill>
                  <a:srgbClr val="FFFF00"/>
                </a:solidFill>
              </a:rPr>
              <a:t>, no se llega a completar. Se establece solo luego del resultado de un gran </a:t>
            </a:r>
            <a:r>
              <a:rPr lang="es-PE" b="1" dirty="0" smtClean="0">
                <a:solidFill>
                  <a:srgbClr val="FF0000"/>
                </a:solidFill>
              </a:rPr>
              <a:t>esfuerzo</a:t>
            </a:r>
            <a:r>
              <a:rPr lang="es-PE" b="1" dirty="0" smtClean="0">
                <a:solidFill>
                  <a:srgbClr val="FFFF00"/>
                </a:solidFill>
              </a:rPr>
              <a:t> entre las partes…” (Kent</a:t>
            </a:r>
            <a:r>
              <a:rPr lang="es-PE" b="1" dirty="0" smtClean="0">
                <a:solidFill>
                  <a:srgbClr val="FFFF00"/>
                </a:solidFill>
              </a:rPr>
              <a:t>)</a:t>
            </a:r>
          </a:p>
          <a:p>
            <a:pPr algn="just"/>
            <a:endParaRPr lang="es-PE" b="1" dirty="0" smtClean="0">
              <a:solidFill>
                <a:srgbClr val="FFFF00"/>
              </a:solidFill>
            </a:endParaRPr>
          </a:p>
          <a:p>
            <a:pPr algn="just"/>
            <a:r>
              <a:rPr lang="es-PE" b="1" dirty="0" smtClean="0">
                <a:solidFill>
                  <a:srgbClr val="FFFF00"/>
                </a:solidFill>
              </a:rPr>
              <a:t>¿</a:t>
            </a:r>
            <a:r>
              <a:rPr lang="es-PE" b="1" u="sng" dirty="0" smtClean="0">
                <a:solidFill>
                  <a:srgbClr val="FFFF00"/>
                </a:solidFill>
              </a:rPr>
              <a:t>Relación Conflictiva</a:t>
            </a:r>
            <a:r>
              <a:rPr lang="es-PE" b="1" dirty="0" smtClean="0">
                <a:solidFill>
                  <a:srgbClr val="FFFF00"/>
                </a:solidFill>
              </a:rPr>
              <a:t>?</a:t>
            </a:r>
            <a:endParaRPr lang="es-PE" b="1" dirty="0" smtClean="0">
              <a:solidFill>
                <a:srgbClr val="FFFF00"/>
              </a:solidFill>
            </a:endParaRPr>
          </a:p>
          <a:p>
            <a:pPr algn="just"/>
            <a:endParaRPr lang="es-PE" b="1" dirty="0" smtClean="0">
              <a:solidFill>
                <a:srgbClr val="FFFF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PE" b="1" dirty="0" smtClean="0">
                <a:solidFill>
                  <a:srgbClr val="FFFF00"/>
                </a:solidFill>
              </a:rPr>
              <a:t>Los términos del relacionamiento entre inteligencia y usuarios aún no están claramente definidos, ni doctrinariamente ni en la práctica.</a:t>
            </a:r>
          </a:p>
          <a:p>
            <a:pPr algn="just">
              <a:buFont typeface="Arial" pitchFamily="34" charset="0"/>
              <a:buChar char="•"/>
            </a:pPr>
            <a:r>
              <a:rPr lang="es-PE" b="1" dirty="0" smtClean="0">
                <a:solidFill>
                  <a:srgbClr val="FFFF00"/>
                </a:solidFill>
              </a:rPr>
              <a:t>Carga de </a:t>
            </a:r>
            <a:r>
              <a:rPr lang="es-PE" b="1" dirty="0" smtClean="0">
                <a:solidFill>
                  <a:srgbClr val="FFFF00"/>
                </a:solidFill>
              </a:rPr>
              <a:t>trabajo de </a:t>
            </a:r>
            <a:r>
              <a:rPr lang="es-PE" b="1" dirty="0" err="1" smtClean="0">
                <a:solidFill>
                  <a:srgbClr val="FFFF00"/>
                </a:solidFill>
              </a:rPr>
              <a:t>policymakers</a:t>
            </a:r>
            <a:r>
              <a:rPr lang="es-PE" b="1" dirty="0" smtClean="0">
                <a:solidFill>
                  <a:srgbClr val="FFFF00"/>
                </a:solidFill>
              </a:rPr>
              <a:t>: </a:t>
            </a:r>
            <a:r>
              <a:rPr lang="es-PE" b="1" dirty="0" smtClean="0">
                <a:solidFill>
                  <a:srgbClr val="FFFF00"/>
                </a:solidFill>
              </a:rPr>
              <a:t>mucho que leer.</a:t>
            </a:r>
          </a:p>
          <a:p>
            <a:pPr algn="just">
              <a:buFont typeface="Arial" pitchFamily="34" charset="0"/>
              <a:buChar char="•"/>
            </a:pPr>
            <a:r>
              <a:rPr lang="es-PE" b="1" dirty="0" smtClean="0">
                <a:solidFill>
                  <a:srgbClr val="FFFF00"/>
                </a:solidFill>
              </a:rPr>
              <a:t>Más conocimiento que el propio analista: ¿Por qué molestarse en leer documentos poco sólidos o dirigidos a una audiencia genérica?</a:t>
            </a:r>
          </a:p>
          <a:p>
            <a:pPr algn="just">
              <a:buFont typeface="Arial" pitchFamily="34" charset="0"/>
              <a:buChar char="•"/>
            </a:pPr>
            <a:r>
              <a:rPr lang="es-PE" b="1" dirty="0" smtClean="0">
                <a:solidFill>
                  <a:srgbClr val="FFFF00"/>
                </a:solidFill>
              </a:rPr>
              <a:t>Los analistas de inteligencia tienen una visión borrosa de lo que realmente hacen los tomadores de decisiones, de sus intereses de información.</a:t>
            </a:r>
          </a:p>
          <a:p>
            <a:pPr algn="just">
              <a:buFont typeface="Arial" pitchFamily="34" charset="0"/>
              <a:buChar char="•"/>
            </a:pPr>
            <a:r>
              <a:rPr lang="es-PE" b="1" dirty="0" smtClean="0">
                <a:solidFill>
                  <a:srgbClr val="FFFF00"/>
                </a:solidFill>
              </a:rPr>
              <a:t>Poco interés en conocer qué </a:t>
            </a:r>
            <a:r>
              <a:rPr lang="es-PE" b="1" dirty="0" smtClean="0">
                <a:solidFill>
                  <a:srgbClr val="FFFF00"/>
                </a:solidFill>
              </a:rPr>
              <a:t>debería funcionar y qué funciona de </a:t>
            </a:r>
            <a:r>
              <a:rPr lang="es-PE" b="1" dirty="0" smtClean="0">
                <a:solidFill>
                  <a:srgbClr val="FFFF00"/>
                </a:solidFill>
              </a:rPr>
              <a:t>verdad</a:t>
            </a:r>
            <a:endParaRPr lang="es-PE" b="1" dirty="0" smtClean="0">
              <a:solidFill>
                <a:srgbClr val="FFFF00"/>
              </a:solidFill>
            </a:endParaRPr>
          </a:p>
          <a:p>
            <a:pPr algn="just">
              <a:buFontTx/>
              <a:buChar char="-"/>
            </a:pPr>
            <a:endParaRPr lang="es-PE" b="1" dirty="0" smtClean="0">
              <a:solidFill>
                <a:srgbClr val="FFFF00"/>
              </a:solidFill>
            </a:endParaRPr>
          </a:p>
          <a:p>
            <a:pPr algn="just">
              <a:buFontTx/>
              <a:buChar char="-"/>
            </a:pPr>
            <a:endParaRPr lang="es-PE" b="1" dirty="0" smtClean="0">
              <a:solidFill>
                <a:srgbClr val="FFFF00"/>
              </a:solidFill>
            </a:endParaRPr>
          </a:p>
          <a:p>
            <a:pPr algn="just">
              <a:buFontTx/>
              <a:buChar char="-"/>
            </a:pPr>
            <a:endParaRPr lang="es-PE" b="1" dirty="0" smtClean="0">
              <a:solidFill>
                <a:srgbClr val="FFFF00"/>
              </a:solidFill>
            </a:endParaRPr>
          </a:p>
          <a:p>
            <a:pPr algn="just"/>
            <a:endParaRPr lang="es-PE" b="1" dirty="0" smtClean="0">
              <a:solidFill>
                <a:srgbClr val="FFFF00"/>
              </a:solidFill>
            </a:endParaRPr>
          </a:p>
          <a:p>
            <a:pPr algn="just"/>
            <a:endParaRPr lang="es-PE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inimal Stripes - 1920x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" y="-22225"/>
            <a:ext cx="9229725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476875" y="2524125"/>
            <a:ext cx="311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PE"/>
          </a:p>
        </p:txBody>
      </p:sp>
      <p:sp>
        <p:nvSpPr>
          <p:cNvPr id="4" name="3 CuadroTexto"/>
          <p:cNvSpPr txBox="1"/>
          <p:nvPr/>
        </p:nvSpPr>
        <p:spPr>
          <a:xfrm>
            <a:off x="500035" y="857232"/>
            <a:ext cx="850112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u="sng" dirty="0" smtClean="0">
                <a:solidFill>
                  <a:srgbClr val="FFFF00"/>
                </a:solidFill>
              </a:rPr>
              <a:t>RELACIÓN ENTRE INTELIGENCIA Y TOMADORES DE DECISIONES</a:t>
            </a:r>
          </a:p>
          <a:p>
            <a:endParaRPr lang="es-PE" b="1" dirty="0" smtClean="0">
              <a:solidFill>
                <a:srgbClr val="FFFF00"/>
              </a:solidFill>
            </a:endParaRPr>
          </a:p>
          <a:p>
            <a:pPr algn="just"/>
            <a:endParaRPr lang="es-PE" b="1" dirty="0" smtClean="0">
              <a:solidFill>
                <a:srgbClr val="FFFF00"/>
              </a:solidFill>
            </a:endParaRPr>
          </a:p>
          <a:p>
            <a:pPr algn="just"/>
            <a:endParaRPr lang="es-PE" b="1" dirty="0" smtClean="0">
              <a:solidFill>
                <a:srgbClr val="FFFF00"/>
              </a:solidFill>
            </a:endParaRPr>
          </a:p>
          <a:p>
            <a:pPr algn="just"/>
            <a:endParaRPr lang="es-PE" b="1" dirty="0" smtClean="0">
              <a:solidFill>
                <a:srgbClr val="FFFF00"/>
              </a:solidFill>
            </a:endParaRPr>
          </a:p>
          <a:p>
            <a:pPr algn="just"/>
            <a:endParaRPr lang="es-PE" b="1" dirty="0" smtClean="0">
              <a:solidFill>
                <a:srgbClr val="FFFF00"/>
              </a:solidFill>
            </a:endParaRPr>
          </a:p>
          <a:p>
            <a:pPr algn="just"/>
            <a:endParaRPr lang="es-PE" b="1" dirty="0" smtClean="0">
              <a:solidFill>
                <a:srgbClr val="FFFF00"/>
              </a:solidFill>
            </a:endParaRPr>
          </a:p>
          <a:p>
            <a:pPr algn="just"/>
            <a:endParaRPr lang="es-PE" b="1" dirty="0" smtClean="0">
              <a:solidFill>
                <a:srgbClr val="FFFF00"/>
              </a:solidFill>
            </a:endParaRPr>
          </a:p>
          <a:p>
            <a:pPr algn="just"/>
            <a:endParaRPr lang="es-PE" b="1" dirty="0" smtClean="0">
              <a:solidFill>
                <a:srgbClr val="FFFF00"/>
              </a:solidFill>
            </a:endParaRPr>
          </a:p>
          <a:p>
            <a:pPr algn="just">
              <a:buFontTx/>
              <a:buChar char="-"/>
            </a:pPr>
            <a:endParaRPr lang="es-PE" b="1" dirty="0" smtClean="0">
              <a:solidFill>
                <a:srgbClr val="FFFF00"/>
              </a:solidFill>
            </a:endParaRPr>
          </a:p>
          <a:p>
            <a:pPr algn="just"/>
            <a:r>
              <a:rPr lang="es-PE" b="1" dirty="0" smtClean="0">
                <a:solidFill>
                  <a:srgbClr val="FF0000"/>
                </a:solidFill>
              </a:rPr>
              <a:t>Resulta necesario</a:t>
            </a:r>
            <a:r>
              <a:rPr lang="es-PE" b="1" dirty="0" smtClean="0">
                <a:solidFill>
                  <a:srgbClr val="FF0000"/>
                </a:solidFill>
              </a:rPr>
              <a:t> buscar una simbiosis</a:t>
            </a:r>
            <a:endParaRPr lang="es-PE" b="1" dirty="0" smtClean="0">
              <a:solidFill>
                <a:srgbClr val="FFFF00"/>
              </a:solidFill>
            </a:endParaRPr>
          </a:p>
          <a:p>
            <a:pPr algn="just"/>
            <a:endParaRPr lang="es-PE" b="1" dirty="0" smtClean="0">
              <a:solidFill>
                <a:srgbClr val="FFFF00"/>
              </a:solidFill>
            </a:endParaRPr>
          </a:p>
          <a:p>
            <a:pPr algn="just"/>
            <a:r>
              <a:rPr lang="es-PE" b="1" dirty="0" smtClean="0">
                <a:solidFill>
                  <a:srgbClr val="FFFF00"/>
                </a:solidFill>
              </a:rPr>
              <a:t>Definir </a:t>
            </a:r>
            <a:r>
              <a:rPr lang="es-PE" b="1" dirty="0" smtClean="0">
                <a:solidFill>
                  <a:srgbClr val="FFFF00"/>
                </a:solidFill>
              </a:rPr>
              <a:t>dicho relacionamiento desde el lugar del </a:t>
            </a:r>
            <a:r>
              <a:rPr lang="es-PE" b="1" dirty="0" smtClean="0">
                <a:solidFill>
                  <a:srgbClr val="FFFF00"/>
                </a:solidFill>
              </a:rPr>
              <a:t>INTERÉS PROPIO: </a:t>
            </a:r>
            <a:r>
              <a:rPr lang="es-PE" b="1" dirty="0" smtClean="0">
                <a:solidFill>
                  <a:srgbClr val="FFFF00"/>
                </a:solidFill>
              </a:rPr>
              <a:t>¿Cómo hacer que </a:t>
            </a:r>
            <a:r>
              <a:rPr lang="es-PE" b="1" dirty="0" smtClean="0">
                <a:solidFill>
                  <a:srgbClr val="FFFF00"/>
                </a:solidFill>
              </a:rPr>
              <a:t>las decisiones que tomo, que las políticas que construyo, sean mejores, más acordes con lo real? </a:t>
            </a:r>
            <a:r>
              <a:rPr lang="es-PE" b="1" dirty="0" smtClean="0">
                <a:solidFill>
                  <a:srgbClr val="FFFF00"/>
                </a:solidFill>
              </a:rPr>
              <a:t>¿Cómo hacer que mis análisis de inteligencia sean bien utilizados? Retroalimentación</a:t>
            </a:r>
          </a:p>
          <a:p>
            <a:pPr algn="just"/>
            <a:endParaRPr lang="es-PE" b="1" dirty="0" smtClean="0">
              <a:solidFill>
                <a:srgbClr val="FFFF00"/>
              </a:solidFill>
            </a:endParaRPr>
          </a:p>
          <a:p>
            <a:pPr algn="just"/>
            <a:r>
              <a:rPr lang="es-PE" b="1" dirty="0" smtClean="0">
                <a:solidFill>
                  <a:srgbClr val="FF0000"/>
                </a:solidFill>
              </a:rPr>
              <a:t>A partir de ahí, se trasciende, </a:t>
            </a:r>
            <a:r>
              <a:rPr lang="es-PE" b="1" dirty="0" smtClean="0">
                <a:solidFill>
                  <a:srgbClr val="FF0000"/>
                </a:solidFill>
              </a:rPr>
              <a:t>de ignorarse mutuamente a beneficiarse mutuamente.</a:t>
            </a:r>
          </a:p>
          <a:p>
            <a:pPr algn="just"/>
            <a:endParaRPr lang="es-PE" b="1" dirty="0" smtClean="0">
              <a:solidFill>
                <a:srgbClr val="FFFF00"/>
              </a:solidFill>
            </a:endParaRPr>
          </a:p>
          <a:p>
            <a:pPr algn="just"/>
            <a:endParaRPr lang="es-PE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Cecilia\Pictures\A la deri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9875" y="1362075"/>
            <a:ext cx="3524250" cy="206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inimal Stripes - 1920x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" y="-22225"/>
            <a:ext cx="9229725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476875" y="2524125"/>
            <a:ext cx="311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PE"/>
          </a:p>
        </p:txBody>
      </p:sp>
      <p:sp>
        <p:nvSpPr>
          <p:cNvPr id="4" name="3 CuadroTexto"/>
          <p:cNvSpPr txBox="1"/>
          <p:nvPr/>
        </p:nvSpPr>
        <p:spPr>
          <a:xfrm>
            <a:off x="500035" y="857232"/>
            <a:ext cx="85011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u="sng" dirty="0" smtClean="0">
                <a:solidFill>
                  <a:srgbClr val="FFFF00"/>
                </a:solidFill>
              </a:rPr>
              <a:t>RELACIÓN ENTRE INTELIGENCIA Y TOMADORES DE DECISIONES</a:t>
            </a:r>
          </a:p>
          <a:p>
            <a:endParaRPr lang="es-PE" b="1" dirty="0" smtClean="0">
              <a:solidFill>
                <a:srgbClr val="FFFF00"/>
              </a:solidFill>
            </a:endParaRPr>
          </a:p>
          <a:p>
            <a:pPr algn="just"/>
            <a:r>
              <a:rPr lang="es-PE" b="1" dirty="0" smtClean="0">
                <a:solidFill>
                  <a:srgbClr val="FFFF00"/>
                </a:solidFill>
              </a:rPr>
              <a:t>¿Qué hacer para mejorar las relación?</a:t>
            </a:r>
          </a:p>
          <a:p>
            <a:pPr algn="just"/>
            <a:endParaRPr lang="es-PE" b="1" dirty="0" smtClean="0">
              <a:solidFill>
                <a:srgbClr val="FFFF00"/>
              </a:solidFill>
            </a:endParaRPr>
          </a:p>
          <a:p>
            <a:pPr algn="just"/>
            <a:r>
              <a:rPr lang="es-PE" b="1" dirty="0" smtClean="0">
                <a:solidFill>
                  <a:srgbClr val="FFFF00"/>
                </a:solidFill>
              </a:rPr>
              <a:t>Desde el punto de Inteligencia:</a:t>
            </a:r>
          </a:p>
          <a:p>
            <a:pPr algn="just"/>
            <a:endParaRPr lang="es-PE" b="1" dirty="0" smtClean="0">
              <a:solidFill>
                <a:srgbClr val="FFFF00"/>
              </a:solidFill>
            </a:endParaRPr>
          </a:p>
          <a:p>
            <a:pPr marL="342900" indent="-342900" algn="just">
              <a:buAutoNum type="arabicPeriod"/>
            </a:pPr>
            <a:r>
              <a:rPr lang="es-PE" b="1" dirty="0" smtClean="0">
                <a:solidFill>
                  <a:srgbClr val="FFC000"/>
                </a:solidFill>
              </a:rPr>
              <a:t>Identificar</a:t>
            </a:r>
            <a:r>
              <a:rPr lang="es-PE" b="1" dirty="0" smtClean="0">
                <a:solidFill>
                  <a:srgbClr val="FFFF00"/>
                </a:solidFill>
              </a:rPr>
              <a:t> a los 10 (o más) </a:t>
            </a:r>
            <a:r>
              <a:rPr lang="es-PE" b="1" dirty="0" smtClean="0">
                <a:solidFill>
                  <a:srgbClr val="FFFF00"/>
                </a:solidFill>
              </a:rPr>
              <a:t>funcionarios públicos o </a:t>
            </a:r>
            <a:r>
              <a:rPr lang="es-PE" b="1" dirty="0" err="1" smtClean="0">
                <a:solidFill>
                  <a:srgbClr val="FFFF00"/>
                </a:solidFill>
              </a:rPr>
              <a:t>polymakers</a:t>
            </a:r>
            <a:r>
              <a:rPr lang="es-PE" b="1" dirty="0" smtClean="0">
                <a:solidFill>
                  <a:srgbClr val="FFFF00"/>
                </a:solidFill>
              </a:rPr>
              <a:t> más influyentes,</a:t>
            </a:r>
          </a:p>
          <a:p>
            <a:pPr marL="342900" indent="-342900" algn="just">
              <a:buAutoNum type="arabicPeriod"/>
            </a:pPr>
            <a:r>
              <a:rPr lang="es-PE" b="1" dirty="0" smtClean="0">
                <a:solidFill>
                  <a:srgbClr val="FFC000"/>
                </a:solidFill>
              </a:rPr>
              <a:t>Acercarse</a:t>
            </a:r>
            <a:r>
              <a:rPr lang="es-PE" b="1" dirty="0" smtClean="0">
                <a:solidFill>
                  <a:srgbClr val="FFFF00"/>
                </a:solidFill>
              </a:rPr>
              <a:t> a ellos sabiendo que su motivación principal es el interés propio,   </a:t>
            </a:r>
          </a:p>
          <a:p>
            <a:pPr marL="342900" indent="-342900" algn="just">
              <a:buAutoNum type="arabicPeriod"/>
            </a:pPr>
            <a:r>
              <a:rPr lang="es-PE" b="1" dirty="0" smtClean="0">
                <a:solidFill>
                  <a:srgbClr val="FFC000"/>
                </a:solidFill>
              </a:rPr>
              <a:t>Tomar la iniciativa</a:t>
            </a:r>
            <a:r>
              <a:rPr lang="es-PE" b="1" dirty="0" smtClean="0">
                <a:solidFill>
                  <a:srgbClr val="FFFF00"/>
                </a:solidFill>
              </a:rPr>
              <a:t> para establecer lazos,</a:t>
            </a:r>
          </a:p>
          <a:p>
            <a:pPr marL="342900" indent="-342900" algn="just">
              <a:buAutoNum type="arabicPeriod"/>
            </a:pPr>
            <a:r>
              <a:rPr lang="es-PE" b="1" dirty="0" smtClean="0">
                <a:solidFill>
                  <a:srgbClr val="FFC000"/>
                </a:solidFill>
              </a:rPr>
              <a:t>Adecuar</a:t>
            </a:r>
            <a:r>
              <a:rPr lang="es-PE" b="1" dirty="0" smtClean="0">
                <a:solidFill>
                  <a:srgbClr val="FFFF00"/>
                </a:solidFill>
              </a:rPr>
              <a:t> a gusto del usuario (</a:t>
            </a:r>
            <a:r>
              <a:rPr lang="es-PE" b="1" i="1" dirty="0" err="1" smtClean="0">
                <a:solidFill>
                  <a:srgbClr val="FFFF00"/>
                </a:solidFill>
              </a:rPr>
              <a:t>customize</a:t>
            </a:r>
            <a:r>
              <a:rPr lang="es-PE" b="1" dirty="0" smtClean="0">
                <a:solidFill>
                  <a:srgbClr val="FFFF00"/>
                </a:solidFill>
              </a:rPr>
              <a:t>) las notas de inteligencia, las exposiciones</a:t>
            </a:r>
            <a:r>
              <a:rPr lang="es-PE" b="1" dirty="0" smtClean="0">
                <a:solidFill>
                  <a:srgbClr val="FF0000"/>
                </a:solidFill>
              </a:rPr>
              <a:t> </a:t>
            </a:r>
            <a:r>
              <a:rPr lang="es-PE" b="1" dirty="0" smtClean="0">
                <a:solidFill>
                  <a:srgbClr val="FFFF00"/>
                </a:solidFill>
              </a:rPr>
              <a:t>y los documentos de inteligencia que sean requeridos (no caer en la politización de la inteligencia),</a:t>
            </a:r>
          </a:p>
          <a:p>
            <a:pPr marL="342900" indent="-342900" algn="just">
              <a:buAutoNum type="arabicPeriod"/>
            </a:pPr>
            <a:r>
              <a:rPr lang="es-PE" b="1" dirty="0" smtClean="0">
                <a:solidFill>
                  <a:srgbClr val="FFC000"/>
                </a:solidFill>
              </a:rPr>
              <a:t>Recompensar</a:t>
            </a:r>
            <a:r>
              <a:rPr lang="es-PE" b="1" dirty="0" smtClean="0">
                <a:solidFill>
                  <a:srgbClr val="FFFF00"/>
                </a:solidFill>
              </a:rPr>
              <a:t> a aquellos analistas y directores de inteligencia que sean exitosos en ganar y mantener acceso a los tomadores de decisiones.</a:t>
            </a:r>
            <a:endParaRPr lang="es-PE" b="1" dirty="0" smtClean="0">
              <a:solidFill>
                <a:srgbClr val="FFFF00"/>
              </a:solidFill>
            </a:endParaRPr>
          </a:p>
          <a:p>
            <a:pPr algn="just"/>
            <a:endParaRPr lang="es-PE" b="1" dirty="0" smtClean="0">
              <a:solidFill>
                <a:srgbClr val="FFFF00"/>
              </a:solidFill>
            </a:endParaRPr>
          </a:p>
          <a:p>
            <a:pPr algn="just"/>
            <a:endParaRPr lang="es-PE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BFD7F6"/>
      </a:accent5>
      <a:accent6>
        <a:srgbClr val="AE4845"/>
      </a:accent6>
      <a:hlink>
        <a:srgbClr val="0066CC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FD7F6"/>
        </a:accent5>
        <a:accent6>
          <a:srgbClr val="AE4845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BFD7F6"/>
      </a:accent5>
      <a:accent6>
        <a:srgbClr val="AE4845"/>
      </a:accent6>
      <a:hlink>
        <a:srgbClr val="0066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157256476</TotalTime>
  <Pages>0</Pages>
  <Words>1184</Words>
  <Characters>0</Characters>
  <Application>Microsoft Office PowerPoint</Application>
  <DocSecurity>0</DocSecurity>
  <PresentationFormat>Presentación en pantalla (4:3)</PresentationFormat>
  <Lines>0</Lines>
  <Paragraphs>140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Default Design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Rocio</dc:creator>
  <cp:lastModifiedBy>Cecilia</cp:lastModifiedBy>
  <cp:revision>87</cp:revision>
  <cp:lastPrinted>1899-12-30T00:00:00Z</cp:lastPrinted>
  <dcterms:created xsi:type="dcterms:W3CDTF">2012-09-05T19:58:00Z</dcterms:created>
  <dcterms:modified xsi:type="dcterms:W3CDTF">2014-02-18T05:06:55Z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1033-8.1.0.3036</vt:lpwstr>
  </property>
</Properties>
</file>